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3"/>
  </p:notesMasterIdLst>
  <p:handoutMasterIdLst>
    <p:handoutMasterId r:id="rId44"/>
  </p:handoutMasterIdLst>
  <p:sldIdLst>
    <p:sldId id="281" r:id="rId5"/>
    <p:sldId id="323" r:id="rId6"/>
    <p:sldId id="324" r:id="rId7"/>
    <p:sldId id="326" r:id="rId8"/>
    <p:sldId id="325" r:id="rId9"/>
    <p:sldId id="327" r:id="rId10"/>
    <p:sldId id="329" r:id="rId11"/>
    <p:sldId id="330" r:id="rId12"/>
    <p:sldId id="328" r:id="rId13"/>
    <p:sldId id="308" r:id="rId14"/>
    <p:sldId id="331" r:id="rId15"/>
    <p:sldId id="332" r:id="rId16"/>
    <p:sldId id="333" r:id="rId17"/>
    <p:sldId id="334" r:id="rId18"/>
    <p:sldId id="335" r:id="rId19"/>
    <p:sldId id="336" r:id="rId20"/>
    <p:sldId id="337" r:id="rId21"/>
    <p:sldId id="338" r:id="rId22"/>
    <p:sldId id="339" r:id="rId23"/>
    <p:sldId id="340" r:id="rId24"/>
    <p:sldId id="341" r:id="rId25"/>
    <p:sldId id="342" r:id="rId26"/>
    <p:sldId id="343" r:id="rId27"/>
    <p:sldId id="344" r:id="rId28"/>
    <p:sldId id="345" r:id="rId29"/>
    <p:sldId id="347" r:id="rId30"/>
    <p:sldId id="348" r:id="rId31"/>
    <p:sldId id="349" r:id="rId32"/>
    <p:sldId id="358" r:id="rId33"/>
    <p:sldId id="350" r:id="rId34"/>
    <p:sldId id="351" r:id="rId35"/>
    <p:sldId id="352" r:id="rId36"/>
    <p:sldId id="282" r:id="rId37"/>
    <p:sldId id="353" r:id="rId38"/>
    <p:sldId id="354" r:id="rId39"/>
    <p:sldId id="355" r:id="rId40"/>
    <p:sldId id="356" r:id="rId41"/>
    <p:sldId id="357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64" d="100"/>
          <a:sy n="64" d="100"/>
        </p:scale>
        <p:origin x="67" y="4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6/27/2023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98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171314" y="92068"/>
            <a:ext cx="4972687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361872"/>
            <a:ext cx="8505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361872"/>
            <a:ext cx="4104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1873"/>
            <a:ext cx="419984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27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261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86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162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448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660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873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085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825874" y="688675"/>
            <a:ext cx="4208126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30229" y="2165853"/>
            <a:ext cx="6683543" cy="2526297"/>
          </a:xfrm>
        </p:spPr>
        <p:txBody>
          <a:bodyPr anchor="ctr"/>
          <a:lstStyle>
            <a:lvl1pPr marL="0" indent="0" algn="ctr">
              <a:buNone/>
              <a:defRPr sz="45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A820C4ED-4BF8-4533-AB64-BDA405D03D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1677E33-24D0-46C7-8AE0-A8F299E93C9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8C6A1-CD0C-4D36-9F19-C17DCAF66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2279" y="1373570"/>
            <a:ext cx="2883380" cy="2387600"/>
          </a:xfrm>
        </p:spPr>
        <p:txBody>
          <a:bodyPr anchor="b">
            <a:normAutofit/>
          </a:bodyPr>
          <a:lstStyle>
            <a:lvl1pPr algn="l">
              <a:defRPr sz="3000" b="1" spc="-113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A75ED-ED9B-412E-A0AE-A48440CF0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2279" y="3853245"/>
            <a:ext cx="2883380" cy="814514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1FBF22F-E39E-4D88-9509-F35CFD6CA377}"/>
              </a:ext>
            </a:extLst>
          </p:cNvPr>
          <p:cNvGrpSpPr/>
          <p:nvPr userDrawn="1"/>
        </p:nvGrpSpPr>
        <p:grpSpPr>
          <a:xfrm>
            <a:off x="406926" y="1216038"/>
            <a:ext cx="4860000" cy="4425927"/>
            <a:chOff x="1352316" y="189000"/>
            <a:chExt cx="9487368" cy="648000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6B1E8D7-8D23-4E0C-8725-D14F6DCA4DFC}"/>
                </a:ext>
              </a:extLst>
            </p:cNvPr>
            <p:cNvSpPr>
              <a:spLocks/>
            </p:cNvSpPr>
            <p:nvPr userDrawn="1"/>
          </p:nvSpPr>
          <p:spPr>
            <a:xfrm>
              <a:off x="1352316" y="189000"/>
              <a:ext cx="9487368" cy="6480000"/>
            </a:xfrm>
            <a:prstGeom prst="roundRect">
              <a:avLst>
                <a:gd name="adj" fmla="val 305"/>
              </a:avLst>
            </a:prstGeom>
            <a:solidFill>
              <a:schemeClr val="tx1">
                <a:lumMod val="85000"/>
                <a:lumOff val="15000"/>
              </a:schemeClr>
            </a:solidFill>
            <a:ln w="0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825500" h="107950" prst="hardEdg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noProof="0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1E7761A-9D73-473E-8EA4-9DFD467C9621}"/>
                </a:ext>
              </a:extLst>
            </p:cNvPr>
            <p:cNvSpPr>
              <a:spLocks/>
            </p:cNvSpPr>
            <p:nvPr userDrawn="1"/>
          </p:nvSpPr>
          <p:spPr>
            <a:xfrm>
              <a:off x="1664303" y="549000"/>
              <a:ext cx="8863394" cy="5760000"/>
            </a:xfrm>
            <a:prstGeom prst="roundRect">
              <a:avLst>
                <a:gd name="adj" fmla="val 447"/>
              </a:avLst>
            </a:prstGeom>
            <a:solidFill>
              <a:schemeClr val="bg1">
                <a:lumMod val="95000"/>
              </a:schemeClr>
            </a:solidFill>
            <a:ln w="0">
              <a:noFill/>
            </a:ln>
            <a:effectLst>
              <a:innerShdw blurRad="88900" dist="76200" dir="18900000">
                <a:prstClr val="black">
                  <a:alpha val="2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noProof="0" dirty="0"/>
            </a:p>
          </p:txBody>
        </p:sp>
      </p:grp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24218F-E684-4890-9342-9FFE671F98B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5626" y="1780682"/>
            <a:ext cx="4102604" cy="3296636"/>
          </a:xfrm>
          <a:custGeom>
            <a:avLst/>
            <a:gdLst>
              <a:gd name="connsiteX0" fmla="*/ 0 w 6173537"/>
              <a:gd name="connsiteY0" fmla="*/ 0 h 3199680"/>
              <a:gd name="connsiteX1" fmla="*/ 6173537 w 6173537"/>
              <a:gd name="connsiteY1" fmla="*/ 0 h 3199680"/>
              <a:gd name="connsiteX2" fmla="*/ 6173537 w 6173537"/>
              <a:gd name="connsiteY2" fmla="*/ 3199680 h 3199680"/>
              <a:gd name="connsiteX3" fmla="*/ 0 w 6173537"/>
              <a:gd name="connsiteY3" fmla="*/ 3199680 h 31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3537" h="3199680">
                <a:moveTo>
                  <a:pt x="0" y="0"/>
                </a:moveTo>
                <a:lnTo>
                  <a:pt x="6173537" y="0"/>
                </a:lnTo>
                <a:lnTo>
                  <a:pt x="6173537" y="3199680"/>
                </a:lnTo>
                <a:lnTo>
                  <a:pt x="0" y="31996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35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CE59B667-9C0F-4414-97CE-38A3CF329558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512279" y="5352882"/>
            <a:ext cx="2883380" cy="24938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F3091EE-B437-4C98-88CF-8992CB8C41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12593" y="4976131"/>
            <a:ext cx="2882504" cy="3035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noProof="0"/>
              <a:t>Artist / Gallery Name</a:t>
            </a:r>
          </a:p>
        </p:txBody>
      </p:sp>
    </p:spTree>
    <p:extLst>
      <p:ext uri="{BB962C8B-B14F-4D97-AF65-F5344CB8AC3E}">
        <p14:creationId xmlns:p14="http://schemas.microsoft.com/office/powerpoint/2010/main" val="1097670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25874" y="688677"/>
            <a:ext cx="4208126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cap="all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2329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329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485749" y="2776936"/>
            <a:ext cx="2172503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85749" y="3834607"/>
            <a:ext cx="2172503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28688" cy="310515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678782" cy="2476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049816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49816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59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153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83669" y="5084525"/>
            <a:ext cx="164746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115386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776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2780706" y="5099207"/>
            <a:ext cx="160878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2877685" y="5478797"/>
            <a:ext cx="1391962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4568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648704" y="5099207"/>
            <a:ext cx="1599739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4745683" y="5478797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6059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463614" y="5084525"/>
            <a:ext cx="1599738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6560593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5500687" y="0"/>
            <a:ext cx="3643313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15362" y="1"/>
            <a:ext cx="528638" cy="17240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064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93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35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933004" y="427530"/>
            <a:ext cx="5124596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015595" y="144592"/>
            <a:ext cx="3457576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25065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691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24916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725066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8574" y="656556"/>
            <a:ext cx="3736054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344711"/>
            <a:ext cx="4104000" cy="3600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4000" y="1921682"/>
            <a:ext cx="4104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16002" y="1344711"/>
            <a:ext cx="4112997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1800" b="1"/>
            </a:lvl1pPr>
          </a:lstStyle>
          <a:p>
            <a:pPr marL="200025" lvl="0" indent="-200025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16002" y="1921683"/>
            <a:ext cx="4112997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00025" lvl="0" indent="-200025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86422" y="617828"/>
            <a:ext cx="4669508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9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375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201" y="4807513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7201" y="5185801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7201" y="5564089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7201" y="5941307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6795637" y="6152510"/>
            <a:ext cx="183437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8441374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656000"/>
            <a:ext cx="8505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4000" y="6356351"/>
            <a:ext cx="30861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79669" y="6356351"/>
            <a:ext cx="277931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9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9109711" y="6355370"/>
            <a:ext cx="3428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3855935" y="6328049"/>
            <a:ext cx="1432132" cy="325256"/>
          </a:xfrm>
          <a:prstGeom prst="rect">
            <a:avLst/>
          </a:prstGeom>
          <a:noFill/>
        </p:spPr>
        <p:txBody>
          <a:bodyPr wrap="square" tIns="81000" rtlCol="0">
            <a:spAutoFit/>
          </a:bodyPr>
          <a:lstStyle/>
          <a:p>
            <a:pPr algn="ctr">
              <a:lnSpc>
                <a:spcPts val="750"/>
              </a:lnSpc>
            </a:pPr>
            <a:r>
              <a:rPr lang="en-US" sz="135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525" spc="225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350" spc="225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  <p:sldLayoutId id="2147483677" r:id="rId19"/>
    <p:sldLayoutId id="2147483678" r:id="rId20"/>
    <p:sldLayoutId id="2147483679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100" b="1" kern="1200" spc="-113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00025" indent="-200025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Corbel" panose="020B0503020204020204" pitchFamily="34" charset="0"/>
        <a:buChar char="»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07194" indent="-207169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0721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07244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0726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67622-4AD9-4DAB-A3BE-0EEA07D5F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4994" y="2896557"/>
            <a:ext cx="2883380" cy="1064885"/>
          </a:xfrm>
        </p:spPr>
        <p:txBody>
          <a:bodyPr>
            <a:normAutofit/>
          </a:bodyPr>
          <a:lstStyle/>
          <a:p>
            <a:r>
              <a:rPr lang="en-US" dirty="0">
                <a:cs typeface="B Nazanin" panose="00000400000000000000" pitchFamily="2" charset="-78"/>
              </a:rPr>
              <a:t>Performance</a:t>
            </a:r>
            <a:br>
              <a:rPr lang="en-US" dirty="0">
                <a:cs typeface="B Nazanin" panose="00000400000000000000" pitchFamily="2" charset="-78"/>
              </a:rPr>
            </a:br>
            <a:r>
              <a:rPr lang="fa-IR" dirty="0">
                <a:cs typeface="B Nazanin" panose="00000400000000000000" pitchFamily="2" charset="-78"/>
              </a:rPr>
              <a:t>عملکرد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3A8E4DFF-207F-0BED-890A-2EFF085BE25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2231" r="122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8178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517846FB-DAC0-87FD-E74F-899DA4A1015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" y="0"/>
            <a:ext cx="4161918" cy="6858000"/>
          </a:xfrm>
        </p:spPr>
        <p:txBody>
          <a:bodyPr/>
          <a:lstStyle/>
          <a:p>
            <a:pPr algn="ctr" eaLnBrk="1" hangingPunct="1"/>
            <a:r>
              <a:rPr lang="en-US" altLang="en-US" sz="2800" dirty="0"/>
              <a:t>CPU execution time</a:t>
            </a:r>
            <a:br>
              <a:rPr lang="en-US" altLang="en-US" sz="2800" dirty="0"/>
            </a:br>
            <a:r>
              <a:rPr lang="fa-IR" altLang="en-US" sz="2800" dirty="0"/>
              <a:t>زمان اجرای </a:t>
            </a:r>
            <a:r>
              <a:rPr lang="en-US" altLang="en-US" sz="2800" dirty="0"/>
              <a:t>CPU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F51CB2-9BF7-16B4-4B31-4E2CC4154BE0}"/>
              </a:ext>
            </a:extLst>
          </p:cNvPr>
          <p:cNvSpPr txBox="1"/>
          <p:nvPr/>
        </p:nvSpPr>
        <p:spPr>
          <a:xfrm>
            <a:off x="4161920" y="2356752"/>
            <a:ext cx="4572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CPU execution time =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clock cycles for a program X clock cycle time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2A510-E138-D364-E2E4-E1D3229FEB91}"/>
              </a:ext>
            </a:extLst>
          </p:cNvPr>
          <p:cNvSpPr txBox="1"/>
          <p:nvPr/>
        </p:nvSpPr>
        <p:spPr>
          <a:xfrm>
            <a:off x="4161920" y="447597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execution time =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8A27E5-E054-E0B8-8D77-F8264E47D9B3}"/>
              </a:ext>
            </a:extLst>
          </p:cNvPr>
          <p:cNvSpPr txBox="1"/>
          <p:nvPr/>
        </p:nvSpPr>
        <p:spPr>
          <a:xfrm>
            <a:off x="6186197" y="421666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clock cycles for a program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EB8CD-6D92-A361-A5F6-F8E473C4FC72}"/>
              </a:ext>
            </a:extLst>
          </p:cNvPr>
          <p:cNvSpPr txBox="1"/>
          <p:nvPr/>
        </p:nvSpPr>
        <p:spPr>
          <a:xfrm>
            <a:off x="6559420" y="4735286"/>
            <a:ext cx="23979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rates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2739FF-B491-EC02-CD4C-701CF4EDCEF8}"/>
              </a:ext>
            </a:extLst>
          </p:cNvPr>
          <p:cNvCxnSpPr/>
          <p:nvPr/>
        </p:nvCxnSpPr>
        <p:spPr>
          <a:xfrm>
            <a:off x="6316824" y="4660641"/>
            <a:ext cx="2929813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56E2E98-5F3B-1F9B-9AEA-2D11C3C91AEA}"/>
              </a:ext>
            </a:extLst>
          </p:cNvPr>
          <p:cNvCxnSpPr/>
          <p:nvPr/>
        </p:nvCxnSpPr>
        <p:spPr>
          <a:xfrm flipH="1">
            <a:off x="354563" y="3872204"/>
            <a:ext cx="2211355" cy="0"/>
          </a:xfrm>
          <a:prstGeom prst="line">
            <a:avLst/>
          </a:prstGeom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812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Our favorite program runs in 20 seconds on computer A,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has a 4 GHz. clock. We are trying to help a computer designer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build a new machine B, that will run this program in 6 seconds.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designer can use new (or perhaps more expensive)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technology to substantially increase the clock rate, but has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informed us that this increase will affect the rest of the CPU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design, causing machine B to require 1.5 times as many clock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cycles as machine A for the same program. What clock rate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should we tell the designer to target?"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برنامه مورد علاقه ما در 20 ثانیه روی کامپیوتر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اجرا می شود که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دارای فرکانس 4 گیگاهرتز ساعت. ما سعی می کنیم به یک طراح کامپیوتر کمک کنیم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 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جدید بسازید که این برنامه را در 6 ثانیه اجرا می کند.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طراح می تواند از جدید (یا شاید گران تر) استفاده کند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فن آوری به طور قابل توجهی افزایش نرخ ساعت، اما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به ما اطلاع داد که این افزایش بر بقیه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تاثیر خواهد گذاشت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طراحی، باعث می شود 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به 1.5 برابر بیشتر ساعت نیاز داشته باشد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چرخه به عنوان ماشین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برای همان برنامه. چه نرخ ساعت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آیا باید به طراح بگوییم که هدف قرار دهد؟"</a:t>
            </a:r>
          </a:p>
        </p:txBody>
      </p:sp>
    </p:spTree>
    <p:extLst>
      <p:ext uri="{BB962C8B-B14F-4D97-AF65-F5344CB8AC3E}">
        <p14:creationId xmlns:p14="http://schemas.microsoft.com/office/powerpoint/2010/main" val="4234637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900" y="12254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Answer</a:t>
            </a:r>
            <a:b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</a:br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CE6CC8-A7ED-EF92-3A7F-A3C8E89FC3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129" y="2687216"/>
            <a:ext cx="7633742" cy="110217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current design: 20*4*10^9= 80*10^9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new design: 80*10^9*1.5=120*10^9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Required clock rate for desired time: 120*10^9/6=20*10^9 20 GHz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66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 flipH="1">
            <a:off x="4571999" y="1045029"/>
            <a:ext cx="1" cy="288315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Instead of reporting execution time in seconds, we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often use cycles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“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ticks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”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indicate when to start activities (one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abstraction):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897241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Save translation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به جای گزارش زمان اجرا در ثانیه، ما اغلب از چرخه ها استفاده می کنند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"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تیک" ساعت نشان می دهد که چه زمانی باید فعالیت ها شروع شود (یک انتزاع - مفهوم - برداشت):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542AE5-884E-831E-E380-89461A65D45B}"/>
              </a:ext>
            </a:extLst>
          </p:cNvPr>
          <p:cNvSpPr txBox="1"/>
          <p:nvPr/>
        </p:nvSpPr>
        <p:spPr>
          <a:xfrm>
            <a:off x="1692337" y="5494786"/>
            <a:ext cx="62200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rate (frequency) = cycles per second (1 Hz. = 1 cycle/sec)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DF6747-42A6-E1C9-0384-A9A9E61C0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89" y="4241839"/>
            <a:ext cx="3475021" cy="4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5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HOW TO IMPROVE PERFORMANCE</a:t>
            </a:r>
            <a:endParaRPr lang="en-US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چگونه می توان عملکرد را بهبود بخشید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40494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So, to improve performance (everything else being equal) you can either (increase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decrease?)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_______ the # of required cycles for a program,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________ the clock cycle time or, said another way,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________ the clock rate.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646647" y="2101877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بنابراین، برای بهبود عملکرد (همه چیزهای دیگر برابر هستند) می توانید (افزایش یا افزایش دهید). نزول کردن؟)</a:t>
            </a:r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 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_______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تعداد چرخه های مورد نیاز برای یک برنامه، یا ________ زمان چرخه ساعت یا به عبارت دیگر، ________ نرخ ساعت.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E18A19-4A23-17DB-591C-6AFD8F213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89" y="5478086"/>
            <a:ext cx="3475021" cy="4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906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HOW MANY CYCLES ARE REQUIRED FOR A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PROGRAM?</a:t>
            </a:r>
          </a:p>
          <a:p>
            <a:pPr algn="ctr"/>
            <a:r>
              <a:rPr lang="fa-IR" sz="1800" b="0" i="0" u="none" strike="noStrike" baseline="0" dirty="0">
                <a:latin typeface="ArialMT"/>
                <a:cs typeface="B Nazanin" panose="00000400000000000000" pitchFamily="2" charset="-78"/>
              </a:rPr>
              <a:t>برای یک برنامه چند چرخه لازم است؟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336517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2101877"/>
            <a:ext cx="44973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Could assume that number of cycles equals number of</a:t>
            </a:r>
          </a:p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Instructions</a:t>
            </a:r>
          </a:p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This assumption is incorrect,</a:t>
            </a:r>
          </a:p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different instructions take different amounts of time on different machines.</a:t>
            </a:r>
          </a:p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Why? hint: remember that these are machine instructions, not lines of C 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646647" y="2239313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می توان فرض کرد که تعداد چرخه ها برابر با تعداد دستورالعمل ها است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این فرض نادرست است، دستورالعمل های مختلف زمان متفاوتی را در ماشین های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مختلف می گیرند. چرا؟ نکته: به یاد داشته باشید که این دستورالعمل های ماشین هستند،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نه خطوط کد</a:t>
            </a:r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F38D4B-1C3F-EBA6-E1C9-208350C92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937" y="4465684"/>
            <a:ext cx="3292125" cy="21414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28630-0229-FA9D-1BF9-E6B2DF410D84}"/>
              </a:ext>
            </a:extLst>
          </p:cNvPr>
          <p:cNvSpPr txBox="1"/>
          <p:nvPr/>
        </p:nvSpPr>
        <p:spPr>
          <a:xfrm>
            <a:off x="5654349" y="6120881"/>
            <a:ext cx="83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cs typeface="B Nazanin" panose="00000400000000000000" pitchFamily="2" charset="-78"/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3584747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DIFFERENT NUMBERS OF CYCLES FOR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DIFFERENT INSTRUCTIONS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تعداد چرخه های مختلف برایدستورالعمل های مختلف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371358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GillSansMT"/>
                <a:cs typeface="B Nazanin" panose="00000400000000000000" pitchFamily="2" charset="-78"/>
              </a:rPr>
              <a:t>• Multiplication takes more time than addition</a:t>
            </a:r>
          </a:p>
          <a:p>
            <a:pPr algn="l"/>
            <a:r>
              <a:rPr lang="en-US" sz="1800" b="0" i="0" u="none" strike="noStrike" baseline="0" dirty="0">
                <a:latin typeface="GillSansMT"/>
                <a:cs typeface="B Nazanin" panose="00000400000000000000" pitchFamily="2" charset="-78"/>
              </a:rPr>
              <a:t>• Floating point operations take longer than integer ones</a:t>
            </a:r>
          </a:p>
          <a:p>
            <a:pPr algn="l"/>
            <a:r>
              <a:rPr lang="en-US" sz="1800" b="0" i="0" u="none" strike="noStrike" baseline="0" dirty="0">
                <a:latin typeface="GillSansMT"/>
                <a:cs typeface="B Nazanin" panose="00000400000000000000" pitchFamily="2" charset="-78"/>
              </a:rPr>
              <a:t>• Accessing memory takes more time than accessing registers</a:t>
            </a:r>
          </a:p>
          <a:p>
            <a:pPr algn="l"/>
            <a:r>
              <a:rPr lang="en-US" sz="1800" b="0" i="0" u="none" strike="noStrike" baseline="0" dirty="0">
                <a:latin typeface="GillSansMT"/>
                <a:cs typeface="B Nazanin" panose="00000400000000000000" pitchFamily="2" charset="-78"/>
              </a:rPr>
              <a:t>• </a:t>
            </a:r>
            <a:r>
              <a:rPr lang="en-US" sz="1800" b="0" i="1" u="none" strike="noStrike" baseline="0" dirty="0">
                <a:latin typeface="GillSansMT"/>
                <a:cs typeface="B Nazanin" panose="00000400000000000000" pitchFamily="2" charset="-78"/>
              </a:rPr>
              <a:t>Important point: changing the cycle time often changes the number of cycles</a:t>
            </a:r>
          </a:p>
          <a:p>
            <a:pPr algn="l"/>
            <a:r>
              <a:rPr lang="en-US" sz="1800" b="0" i="1" u="none" strike="noStrike" baseline="0" dirty="0">
                <a:latin typeface="GillSansMT"/>
                <a:cs typeface="B Nazanin" panose="00000400000000000000" pitchFamily="2" charset="-78"/>
              </a:rPr>
              <a:t>required for various instructions (more later)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828766"/>
            <a:ext cx="457200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ضرب بیشتر از جمع زمان می برد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عملیات ممیز شناور بیشتر از عملیات های اعداد صحیح طول می کشد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دسترسی به حافظه زمان بیشتری از دسترسی به رجیسترها می برد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نکته مهم: تغییر زمان چرخه اغلب تعداد چرخه ها را تغییر می دهد برای دستورالعمل های مختلف مورد نیاز است (در ادامه بیشتر)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DB1F7F-F6DB-EE03-A3FF-B1AADE799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331" y="5341730"/>
            <a:ext cx="4131333" cy="83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46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NOW THAT WE UNDERSTAND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CYCLES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حالا سیکل ها(چرخه ها) را میفهمیم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33567" y="1449448"/>
            <a:ext cx="41078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 given program will require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some number of instructions (machine instructions)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some number of cycles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some number of seconds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We have a vocabulary that relates these quantities: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cycle time (seconds per cycle)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rate (cycles per second)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CPI (cycles per instruction)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a floating point intensive application might have a higher CPI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MIPS (millions of instructions per second)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this would be higher for a program using simple instructions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3841"/>
            <a:ext cx="42477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یک برنامه مشخص نیاز دارد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تعدادی دستورالعمل (دستورالعمل های ماشین)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تعدادی چرخه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چند ثانیه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ما واژگانی داریم که این مقادیر را به هم مرتبط می کند: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زمان چرخه (ثانیه در هر چرخه)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نرخ ساعت (چرخه در ثانیه)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</a:t>
            </a:r>
            <a:r>
              <a:rPr lang="en-US" dirty="0">
                <a:cs typeface="B Nazanin" panose="00000400000000000000" pitchFamily="2" charset="-78"/>
              </a:rPr>
              <a:t>CPI </a:t>
            </a:r>
            <a:r>
              <a:rPr lang="fa-IR" dirty="0">
                <a:cs typeface="B Nazanin" panose="00000400000000000000" pitchFamily="2" charset="-78"/>
              </a:rPr>
              <a:t>(چرخه در هر دستورالعمل)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 برنامه فشرده ممیز شناور ممکن است </a:t>
            </a:r>
            <a:r>
              <a:rPr lang="en-US" dirty="0">
                <a:cs typeface="B Nazanin" panose="00000400000000000000" pitchFamily="2" charset="-78"/>
              </a:rPr>
              <a:t>CPI </a:t>
            </a:r>
            <a:r>
              <a:rPr lang="fa-IR" dirty="0">
                <a:cs typeface="B Nazanin" panose="00000400000000000000" pitchFamily="2" charset="-78"/>
              </a:rPr>
              <a:t>بالاتری داشته باشد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– </a:t>
            </a:r>
            <a:r>
              <a:rPr lang="en-US" dirty="0">
                <a:cs typeface="B Nazanin" panose="00000400000000000000" pitchFamily="2" charset="-78"/>
              </a:rPr>
              <a:t>MIPS </a:t>
            </a:r>
            <a:r>
              <a:rPr lang="fa-IR" dirty="0">
                <a:cs typeface="B Nazanin" panose="00000400000000000000" pitchFamily="2" charset="-78"/>
              </a:rPr>
              <a:t>(میلیون‌ها دستورالعمل در ثانیه)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این برای برنامه ای که از دستورالعمل های ساده استفاده می کند بالاتر است</a:t>
            </a:r>
          </a:p>
        </p:txBody>
      </p:sp>
    </p:spTree>
    <p:extLst>
      <p:ext uri="{BB962C8B-B14F-4D97-AF65-F5344CB8AC3E}">
        <p14:creationId xmlns:p14="http://schemas.microsoft.com/office/powerpoint/2010/main" val="3534252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PERFORMANCE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عملکرد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93604" y="1449448"/>
            <a:ext cx="41078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Performance is determined by execution time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Do any of the other variables equal performance?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# of cycles to execute program?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# of instructions in program?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# of cycles per second?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average # of cycles per instruction?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average # of instructions per second?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Common pitfall: thinking one of the variables is indicative of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when it really isn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’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t.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عملکرد با زمان اجرا تعیین می شود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آیا هر یک از متغیرهای دیگر با عملکرد برابر است؟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تعداد چرخه برای اجرای برنامه؟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# دستورالعمل در برنامه؟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تعداد چرخه در ثانیه؟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میانگین # چرخه در هر دستورالعمل؟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میانگین # دستورالعمل در ثانیه؟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دام رایج: فکر کردن به یکی از متغیرها نشان دهنده عملکرد 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وقتی واقعا اینطور نیست</a:t>
            </a:r>
          </a:p>
        </p:txBody>
      </p:sp>
    </p:spTree>
    <p:extLst>
      <p:ext uri="{BB962C8B-B14F-4D97-AF65-F5344CB8AC3E}">
        <p14:creationId xmlns:p14="http://schemas.microsoft.com/office/powerpoint/2010/main" val="2124986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CPI EXAMPLE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 </a:t>
            </a:r>
            <a:r>
              <a:rPr lang="en-US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CPI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02637" y="1443320"/>
            <a:ext cx="446936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Suppose we have two implementations of the same instruction set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architecture (ISA).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For some program,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Machine A has a clock cycle time of 250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 and a CPI of 2.0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Machine B has a clock cycle time of 500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 and a CPI of 1.2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What machine is faster for this program, and by how much?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If two machines have the same ISA which of our quantities (e.g., clock rate, CPI,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execution time, # of instructions, MIPS) will always be identical?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449448"/>
            <a:ext cx="457199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فرض کنید دو پیاده سازی از یک مجموعه دستورالعمل داریم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معماری (</a:t>
            </a:r>
            <a:r>
              <a:rPr lang="en-US" dirty="0">
                <a:cs typeface="B Nazanin" panose="00000400000000000000" pitchFamily="2" charset="-78"/>
              </a:rPr>
              <a:t>ISA).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برای برخی از برنامه ها،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ماشین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دارای زمان چرخه ساعت 250 ثانیه و </a:t>
            </a:r>
            <a:r>
              <a:rPr lang="en-US" dirty="0">
                <a:cs typeface="B Nazanin" panose="00000400000000000000" pitchFamily="2" charset="-78"/>
              </a:rPr>
              <a:t>CPI 2.0 </a:t>
            </a:r>
            <a:r>
              <a:rPr lang="fa-IR" dirty="0">
                <a:cs typeface="B Nazanin" panose="00000400000000000000" pitchFamily="2" charset="-78"/>
              </a:rPr>
              <a:t>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دارای زمان چرخه ساعت 500 ثانیه و </a:t>
            </a:r>
            <a:r>
              <a:rPr lang="en-US" dirty="0">
                <a:cs typeface="B Nazanin" panose="00000400000000000000" pitchFamily="2" charset="-78"/>
              </a:rPr>
              <a:t>CPI 1.2 </a:t>
            </a:r>
            <a:r>
              <a:rPr lang="fa-IR" dirty="0">
                <a:cs typeface="B Nazanin" panose="00000400000000000000" pitchFamily="2" charset="-78"/>
              </a:rPr>
              <a:t>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چه ماشینی برای این برنامه سریعتر است و چقدر؟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اگر دو ماشین </a:t>
            </a:r>
            <a:r>
              <a:rPr lang="en-US" dirty="0">
                <a:cs typeface="B Nazanin" panose="00000400000000000000" pitchFamily="2" charset="-78"/>
              </a:rPr>
              <a:t>ISA </a:t>
            </a:r>
            <a:r>
              <a:rPr lang="fa-IR" dirty="0">
                <a:cs typeface="B Nazanin" panose="00000400000000000000" pitchFamily="2" charset="-78"/>
              </a:rPr>
              <a:t>یکسان داشته باشند کدام یک از مقادیر ما (به عنوان مثال، نرخ ساعت، </a:t>
            </a:r>
            <a:r>
              <a:rPr lang="en-US" dirty="0">
                <a:cs typeface="B Nazanin" panose="00000400000000000000" pitchFamily="2" charset="-78"/>
              </a:rPr>
              <a:t>CPI،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اجرا، # دستورالعمل، </a:t>
            </a:r>
            <a:r>
              <a:rPr lang="en-US" dirty="0">
                <a:cs typeface="B Nazanin" panose="00000400000000000000" pitchFamily="2" charset="-78"/>
              </a:rPr>
              <a:t>MIPS) </a:t>
            </a:r>
            <a:r>
              <a:rPr lang="fa-IR" dirty="0">
                <a:cs typeface="B Nazanin" panose="00000400000000000000" pitchFamily="2" charset="-78"/>
              </a:rPr>
              <a:t>همیشه یکسان خواهد بود؟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04741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Performance</a:t>
            </a:r>
          </a:p>
          <a:p>
            <a:pPr algn="ctr" rtl="1"/>
            <a:r>
              <a:rPr lang="fa-IR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عملکرد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96060" y="1256505"/>
            <a:ext cx="0" cy="483743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2105561"/>
            <a:ext cx="457199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cs typeface="B Nazanin" panose="00000400000000000000" pitchFamily="2" charset="-78"/>
              </a:rPr>
              <a:t>Why is some hardware better than others for different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programs?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What factors of system performance are hardware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related?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(e.g., Do we need a new machine, or a new operating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system?)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How does the machine's instruction set affect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performance?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چرا برخی از سخت افزارها برای متفاوت بهتر از سایرین هستند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برنامه ها؟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چه عواملی از عملکرد سیستم سخت افزار هستند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مربوط؟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(به عنوان مثال، آیا ما به یک ماشین جدید نیاز داریم یا یک کارکرد جدید؟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سیستم؟)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مجموعه دستورالعمل دستگاه چگونه تأثیر می گذارد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کارایی؟</a:t>
            </a:r>
            <a:endParaRPr lang="en-US" alt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36454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# OF INSTRUCTIONS EXAMPLE</a:t>
            </a:r>
          </a:p>
          <a:p>
            <a:pPr algn="ct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#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نمونه دستورالعمل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93605" y="1449448"/>
            <a:ext cx="42477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 compiler designer is trying to decide between two code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sequences for a particular machine. Based on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hardware implementation, there are three different classes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of instructions: Class A, Class B, and Class C, and they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require one, two, and three cycles (respectively).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first code sequence has 5 instructions: 2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and 2 of C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second sequence has 6 instructions: 4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and 1 of C.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sequence will be faster? How much?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What is the CPI for each sequence?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یک طراح کامپایلر در تلاش است بین دو کد تصمیم بگیرد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توالی برای یک ماشین خاص بر اساس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پیاده سازی سخت افزار، سه کلاس مختلف وجود دارد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 ها: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آنها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نیاز به یک، دو، و سه چرخه (به ترتیب).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اولین دنباله کد دارای 5 دستورالعمل است: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دنباله دوم دارای 6 دستورالعمل است: 4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1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کدام دنباله سریعتر خواهد بود؟ چقدر؟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CPI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برای هر دنباله چقدر است؟</a:t>
            </a:r>
          </a:p>
        </p:txBody>
      </p:sp>
    </p:spTree>
    <p:extLst>
      <p:ext uri="{BB962C8B-B14F-4D97-AF65-F5344CB8AC3E}">
        <p14:creationId xmlns:p14="http://schemas.microsoft.com/office/powerpoint/2010/main" val="3521652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# OF INSTRUCTIONS EXAMPLE</a:t>
            </a:r>
          </a:p>
          <a:p>
            <a:pPr algn="ct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#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نمونه دستورالعمل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449448"/>
            <a:ext cx="457199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 compiler designer is trying to decide between two code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sequences for a particular machine. Based on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hardware implementation, there are three different classes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of instructions: Class A, Class B, and Class C, and they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require one, two, and three cycles (respectively).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first code sequence has 5 instructions: 2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and 2 of C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Total Cycle: 10 CPI=10/5=2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second sequence has 6 instructions: 4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and 1 of C.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 Total Cycle: 9 CPI=9/6=1.5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  <a:cs typeface="B Nazanin" panose="00000400000000000000" pitchFamily="2" charset="-78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sequence will be faster? How much?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What is the CPI for each sequence?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449448"/>
            <a:ext cx="4571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یک طراح کامپایلر در تلاش است بین دو کد تصمیم بگیرد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توالی برای یک ماشین خاص بر اساس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پیاده سازی سخت افزار، سه کلاس مختلف وجود دارد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 ها: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آنها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نیاز به یک، دو، و سه چرخه (به ترتیب).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اولین دنباله کد دارای 5 دستورالعمل است: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2 از سیکل کل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C: 10 CPI=10/5=2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دنباله دوم دارای 6 دستورالعمل است: 4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1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C.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چرخه کل: 9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CPI=9/6=1.5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کدام دنباله سریعتر خواهد بود؟ چقدر؟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CPI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برای هر دنباله چقدر است؟</a:t>
            </a:r>
          </a:p>
        </p:txBody>
      </p:sp>
    </p:spTree>
    <p:extLst>
      <p:ext uri="{BB962C8B-B14F-4D97-AF65-F5344CB8AC3E}">
        <p14:creationId xmlns:p14="http://schemas.microsoft.com/office/powerpoint/2010/main" val="1286068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Two different compilers are being tested for a 4 GHz. machine with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three different classes of instructions: Class A, Class B, and Class C,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require one, two, and three cycles (respectively). Both compilers are used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to produce code for a large piece of software.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first compiler's code uses 5 million Class A instructions, 1 million Class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B instructions, and 1 million Class C instructions.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P1: Instruction:7 M Total clock:10 M Total time: 250 ns*10 M=2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5 s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P1 MIPS=7/2.5= 2.8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1" y="1305341"/>
            <a:ext cx="453934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دو کامپایلر مختلف برای 4 گیگاهرتز در حال آزمایش هستند. ماشین با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سه کلاس مختلف دستورالعمل: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که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نیاز به یک، دو، و سه چرخه (به ترتیب). هر دو کامپایلر استفاده می شود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برای تولید کد برای یک نرم افزار بزرگ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 کامپایلر اول از 5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میلیون کلاس استفاده می کند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 های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1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C.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P1: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دستورالعمل: 7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 ساعت: 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زمان کل: 250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ns*10 M = 2.5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ثانیه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P1 MIPS = 7/2.5 = 2.8</a:t>
            </a:r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378284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521933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second compiler's code uses 10 million Class A instructions, 1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million Class B instructions, and 1 million Class C instructions.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P2: Instruction:12 M Total clock:15 M Total time: 250 ns*15 M=3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75 s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P2 MIPS=12/3.75= 3.2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81942" y="1521933"/>
            <a:ext cx="424776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 کامپایلر دوم از 10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استفاده می کند، 1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1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C.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P2: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دستورالعمل: 12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 ساعت: 15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 زمان: 250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ns*15 M=3.75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ثانیه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P2 MIPS=12/3.75= 3.2</a:t>
            </a:r>
          </a:p>
        </p:txBody>
      </p:sp>
    </p:spTree>
    <p:extLst>
      <p:ext uri="{BB962C8B-B14F-4D97-AF65-F5344CB8AC3E}">
        <p14:creationId xmlns:p14="http://schemas.microsoft.com/office/powerpoint/2010/main" val="4089945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sequence will be faster according to MIPS?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3.2/2.8=1.14 P2 faster P1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sequence will be faster according to execution time?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3.75/2.5=1.5 P1 faster P2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273385"/>
            <a:ext cx="42477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کدام دنباله با توجه به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MIPS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سریعتر خواهد بود؟ 3.2/2.8=1.14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P2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سریعتر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P1 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کدام دنباله با توجه به زمان اجرا سریعتر خواهد بود؟ 3.75/2.5=1.5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سریعتر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P2</a:t>
            </a:r>
          </a:p>
        </p:txBody>
      </p:sp>
    </p:spTree>
    <p:extLst>
      <p:ext uri="{BB962C8B-B14F-4D97-AF65-F5344CB8AC3E}">
        <p14:creationId xmlns:p14="http://schemas.microsoft.com/office/powerpoint/2010/main" val="1988565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BENCHMARKS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معیارها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Performance best determined by running a real application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Use programs typical of expected workload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Or, typical of expected class of applications</a:t>
            </a:r>
          </a:p>
          <a:p>
            <a:pPr algn="l"/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e.g.,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compilers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/editors,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scientific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 applications,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graphics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, etc.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Small benchmarks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nice for architects and designers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easy to standardize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SPEC (System Performance Evaluation Cooperative)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companies have agreed on a set of real program and inputs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valuable indicator of performance (and compiler technology)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can still be abused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863577" y="1273385"/>
            <a:ext cx="424776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بهترین عملکرد با اجرای یک برنامه واقعی تعیین می شود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از برنامه های معمولی برای حجم کاری مورد انتظار استفاده کنید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یا، معمولی کلاس مورد انتظار از برنامه های کاربردی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به عنوان مثال، کامپایلرها/ویراستارها، برنامه های کاربردی علمی، گرافیک و غیره.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معیارهای کوچک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مناسب برای معماران و طراحان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استانداردسازی آسان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SPEC (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تعاونی ارزیابی عملکرد سیستم)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شرکت ها بر سر مجموعه ای از برنامه ها و ورودی های واقعی به توافق رسیده اند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شاخص ارزشمند عملکرد (و فناوری کامپایلر)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هنوز هم می توان سوء استفاده کرد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758156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</a:t>
            </a:r>
            <a:r>
              <a:rPr lang="en-US" sz="24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‘</a:t>
            </a:r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89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235C17-7975-AB00-65C5-76B9352A7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690" y="2448055"/>
            <a:ext cx="5366617" cy="39082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D9C202-5BF7-7B07-1985-B542F6695636}"/>
              </a:ext>
            </a:extLst>
          </p:cNvPr>
          <p:cNvSpPr txBox="1"/>
          <p:nvPr/>
        </p:nvSpPr>
        <p:spPr>
          <a:xfrm>
            <a:off x="709126" y="1691983"/>
            <a:ext cx="457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Compiler 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“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enhancements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” 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and performance</a:t>
            </a:r>
            <a:endParaRPr lang="fa-IR" sz="2000" b="0" i="0" u="none" strike="noStrike" baseline="0" dirty="0">
              <a:solidFill>
                <a:srgbClr val="595959"/>
              </a:solidFill>
              <a:latin typeface="GillSansMT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48766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CPU2000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B2D69F-B358-1825-D343-7633B5BE3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654" y="1102934"/>
            <a:ext cx="7623110" cy="601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726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SPEC CPU2000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1"/>
            <a:fld id="{B5CEABB6-07DC-46E8-9B57-56EC44A396E5}" type="slidenum">
              <a:rPr lang="en-US" smtClean="0">
                <a:cs typeface="B Nazanin" panose="00000400000000000000" pitchFamily="2" charset="-78"/>
              </a:rPr>
              <a:pPr rtl="1"/>
              <a:t>28</a:t>
            </a:fld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49DFC0-920D-A6AF-A46C-C81E252E819F}"/>
              </a:ext>
            </a:extLst>
          </p:cNvPr>
          <p:cNvSpPr txBox="1"/>
          <p:nvPr/>
        </p:nvSpPr>
        <p:spPr>
          <a:xfrm>
            <a:off x="4346634" y="160949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آیا دوبرابر کردن نرخ ساعت عملکرد را دو برابر می کند؟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آیا ماشینی با سرعت کلاک کمتر می تواند عملکرد بهتری داشته باشد؟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C92F54-A259-0E43-946D-27A99633C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60" y="2645850"/>
            <a:ext cx="8733277" cy="374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756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Experiment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3933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1800" dirty="0"/>
              <a:t>Phone a major computer retailer and tell them you are having trouble deciding between two different computers, specifically you are confused about the processors strengths and weaknesses</a:t>
            </a:r>
            <a:br>
              <a:rPr lang="en-US" altLang="en-US" sz="1800" dirty="0"/>
            </a:br>
            <a:r>
              <a:rPr lang="en-US" altLang="en-US" sz="1800" dirty="0"/>
              <a:t>(e.g., Pentium 4 at 2Ghz vs. Celeron M at 1.4 </a:t>
            </a:r>
            <a:r>
              <a:rPr lang="en-US" altLang="en-US" sz="1800" dirty="0" err="1"/>
              <a:t>Ghz</a:t>
            </a:r>
            <a:r>
              <a:rPr lang="en-US" altLang="en-US" sz="1800" dirty="0"/>
              <a:t> )</a:t>
            </a:r>
          </a:p>
          <a:p>
            <a:pPr eaLnBrk="1" hangingPunct="1"/>
            <a:r>
              <a:rPr lang="en-US" altLang="en-US" sz="1800" dirty="0"/>
              <a:t>What kind of response are you likely to get?</a:t>
            </a:r>
          </a:p>
          <a:p>
            <a:pPr eaLnBrk="1" hangingPunct="1"/>
            <a:r>
              <a:rPr lang="en-US" altLang="en-US" sz="1800" dirty="0"/>
              <a:t>What kind of response could you give a friend with the same question?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273385"/>
            <a:ext cx="453934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با یک خرده فروش کامپیوتر بزرگ تماس بگیرید و به آنها بگویید که در تصمیم گیری بین دو کامپیوتر مختلف مشکل دارید، به ویژه در مورد نقاط قوت و ضعف پردازنده (مانند پنتیوم 4 در 2 گیگاهرتز در مقابل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Celeron 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در 1.4 گیگاهرتز) سردرگم هستید.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احتمالا چه نوع پاسخی دریافت خواهید کرد؟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چه نوع پاسخی می توانید به یک دوست با همین سوال بدهید؟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71289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Which of these airplane has the best performance?</a:t>
            </a:r>
            <a:endParaRPr lang="fa-IR" sz="24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 rtl="1"/>
            <a:r>
              <a:rPr lang="fa-IR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کدام یک از هواپیما ها عملکرد بهتری دارد؟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59966" y="1262580"/>
            <a:ext cx="0" cy="349897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2105561"/>
            <a:ext cx="457199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cs typeface="B Nazanin" panose="00000400000000000000" pitchFamily="2" charset="-78"/>
              </a:rPr>
              <a:t>Define performance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How much faster is the Concorde compared to the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747 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How much bigger is the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747 than the Douglas DC 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59966" y="2105561"/>
            <a:ext cx="45731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عملکرد را تعریف کنید.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کنکورد چقدر سریعتر از آن است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747؟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747 نسبت به داگلاس دی سی 8 چقدر بزرگتر است؟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B5E9DD-5290-78EE-66C4-AEFE03D98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31" y="4452703"/>
            <a:ext cx="8016935" cy="16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5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AMDAHL'S LAW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قانون </a:t>
            </a:r>
            <a:r>
              <a:rPr lang="en-US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AMDAHL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Execution Time After Improvement =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Execution Time Unaffected +( Execution Time Affected / Amount of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Improvement 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Example: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"Suppose a program runs in 100 seconds on a machine, with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multiply responsible for 80 seconds of this time. How much do we have to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improve the speed of multiplication if we want the program to run 4 times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faster?"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How about making it 5 times faster?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Principle: Make the common case fast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273385"/>
            <a:ext cx="44507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زمان اجرا پس از بهبود =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زمان اجرا بدون تأثیر +( زمان اجرا تحت تأثیر / مقدار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بهبود)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مثال: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"فرض کنید یک برنامه در 100 ثانیه روی یک ماشین اجرا می شود، با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80 ثانیه از این زمان را ضرب کنید. چقدر باید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اگر بخواهیم برنامه 4 بار اجرا شود، سرعت ضرب را افزایش دهیم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سریع تر؟"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چگونه آن را 5 برابر سریعتر کنید؟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اصل: مورد مشترک را سریع بسازید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25284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4210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178548"/>
            <a:ext cx="424776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Suppose we enhance a machine making all floating-point instructions run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five times faster. If the execution time of some benchmark before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floating-point enhancement is 10 seconds, what will the speedup be if half of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10 seconds is spent executing floating-point instructions?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We are looking for a benchmark to show off the new floating-point unit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described above, and want the overall benchmark to show a speedup of 3.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One benchmark we are considering runs for 100 seconds with the old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floating-point hardware. How much of the execution time would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floatingpoint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  <a:cs typeface="B Nazanin" panose="00000400000000000000" pitchFamily="2" charset="-78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instructions have to account for in this program in order to yield our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desired speedup on this benchmark?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178548"/>
            <a:ext cx="457200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فرض کنید ماشینی را تقویت می کنیم که تمام دستورالعمل های ممیز شناور را اجرا می کند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پنج برابر سریعتر اگر زمان اجرای برخی از معیارها قبل از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افزایش ممیز شناور 10 ثانیه است، اگر نیمی از سرعت افزایش یابد چقدر خواهد بود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10 ثانیه صرف اجرای دستورالعمل های ممیز شناور شده است؟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ما به دنبال یک معیار برای نشان دادن واحد ممیز شناور جدید هستیم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در بالا توضیح داده شد، و می خواهید معیار کلی سرعت 3 را نشان دهد.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یکی از معیارهایی که در نظر داریم به مدت 100 ثانیه با نسخه قدیمی اجرا می شود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سخت افزار ممیز شناور چه مقدار از زمان اجرا ممیز شناور 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دستورالعمل‌ها باید در این برنامه در نظر گرفته شوند تا بتوانیم ما را به دست آوریم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سرعت مورد نظر در این معیار؟</a:t>
            </a:r>
          </a:p>
        </p:txBody>
      </p:sp>
    </p:spTree>
    <p:extLst>
      <p:ext uri="{BB962C8B-B14F-4D97-AF65-F5344CB8AC3E}">
        <p14:creationId xmlns:p14="http://schemas.microsoft.com/office/powerpoint/2010/main" val="40344790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REMEMBER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به یاد داشته باشید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4210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Performance is specific to a particular program/s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Total execution time is a consistent summary of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For a given architecture performance increases come from: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increases in clock rate (without adverse CPI affects)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improvements in processor organization that lower CPI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compiler enhancements that lower CPI and/or instruction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count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Algorithm/Language choices that affect instruction count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178548"/>
            <a:ext cx="45720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عملکرد برای یک برنامه خاص خاص 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زمان کل اجرا خلاصه ای ثابت از عملکرد 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برای یک معماری معین، افزایش عملکرد ناشی از: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افزایش نرخ ساعت (بدون تأثیر نامطلوب </a:t>
            </a:r>
            <a:r>
              <a:rPr lang="en-US" dirty="0">
                <a:cs typeface="B Nazanin" panose="00000400000000000000" pitchFamily="2" charset="-78"/>
              </a:rPr>
              <a:t>CPI)</a:t>
            </a:r>
          </a:p>
          <a:p>
            <a:pPr algn="r" rtl="1"/>
            <a:r>
              <a:rPr lang="en-US" dirty="0">
                <a:cs typeface="B Nazanin" panose="00000400000000000000" pitchFamily="2" charset="-78"/>
              </a:rPr>
              <a:t>- </a:t>
            </a:r>
            <a:r>
              <a:rPr lang="fa-IR" dirty="0">
                <a:cs typeface="B Nazanin" panose="00000400000000000000" pitchFamily="2" charset="-78"/>
              </a:rPr>
              <a:t>بهبود در سازمان پردازنده که </a:t>
            </a:r>
            <a:r>
              <a:rPr lang="en-US" dirty="0">
                <a:cs typeface="B Nazanin" panose="00000400000000000000" pitchFamily="2" charset="-78"/>
              </a:rPr>
              <a:t>CPI </a:t>
            </a:r>
            <a:r>
              <a:rPr lang="fa-IR" dirty="0">
                <a:cs typeface="B Nazanin" panose="00000400000000000000" pitchFamily="2" charset="-78"/>
              </a:rPr>
              <a:t>را کاهش می دهد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پیشرفت های کامپایلر که </a:t>
            </a:r>
            <a:r>
              <a:rPr lang="en-US" dirty="0">
                <a:cs typeface="B Nazanin" panose="00000400000000000000" pitchFamily="2" charset="-78"/>
              </a:rPr>
              <a:t>CPI </a:t>
            </a:r>
            <a:r>
              <a:rPr lang="fa-IR" dirty="0">
                <a:cs typeface="B Nazanin" panose="00000400000000000000" pitchFamily="2" charset="-78"/>
              </a:rPr>
              <a:t>و/یا دستورالعمل را کاهش می دهد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شمردن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انتخاب های الگوریتم/زبانی که بر تعداد دستورالعمل ها تأثیر می گذارد</a:t>
            </a:r>
          </a:p>
        </p:txBody>
      </p:sp>
    </p:spTree>
    <p:extLst>
      <p:ext uri="{BB962C8B-B14F-4D97-AF65-F5344CB8AC3E}">
        <p14:creationId xmlns:p14="http://schemas.microsoft.com/office/powerpoint/2010/main" val="3343291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Consider three different processors P1, P2, and P3 executing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same instruction set. P1 has a 3 GHz clock rate and a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CPI of 1.5. P2 has a 2.5 GHz clock rate and a CPI of 1.0. P3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has a 4.0 GHz 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  <a:cs typeface="B Nazanin" panose="00000400000000000000" pitchFamily="2" charset="-78"/>
              </a:rPr>
              <a:t>a.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processor has the highest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expressed in instructions per second?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>
                <a:cs typeface="B Nazanin" panose="00000400000000000000" pitchFamily="2" charset="-78"/>
              </a:rPr>
              <a:t>33</a:t>
            </a:fld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67F6D-7316-9686-A732-2C7D87E02C32}"/>
              </a:ext>
            </a:extLst>
          </p:cNvPr>
          <p:cNvSpPr txBox="1"/>
          <p:nvPr/>
        </p:nvSpPr>
        <p:spPr>
          <a:xfrm>
            <a:off x="470485" y="3642892"/>
            <a:ext cx="83091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cs typeface="B Nazanin" panose="00000400000000000000" pitchFamily="2" charset="-78"/>
              </a:rPr>
              <a:t>سه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مختلف</a:t>
            </a:r>
            <a:r>
              <a:rPr lang="en-US" dirty="0">
                <a:cs typeface="B Nazanin" panose="00000400000000000000" pitchFamily="2" charset="-78"/>
              </a:rPr>
              <a:t> P1، P2 و P3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حال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اجرا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نظر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بگیریدهمان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مجموعه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P1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3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aCPI</a:t>
            </a:r>
            <a:r>
              <a:rPr lang="en-US" dirty="0">
                <a:cs typeface="B Nazanin" panose="00000400000000000000" pitchFamily="2" charset="-78"/>
              </a:rPr>
              <a:t> 1.5. P2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2.5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CPI 1.0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 P3دارای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4.0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CPI 2.2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.• آ. </a:t>
            </a:r>
            <a:r>
              <a:rPr lang="en-US" dirty="0" err="1">
                <a:cs typeface="B Nazanin" panose="00000400000000000000" pitchFamily="2" charset="-78"/>
              </a:rPr>
              <a:t>کدام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بالاترین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عملکرد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دارددر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ثانیه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بیان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شود</a:t>
            </a:r>
            <a:r>
              <a:rPr lang="en-US" dirty="0">
                <a:cs typeface="B Nazanin" panose="00000400000000000000" pitchFamily="2" charset="-78"/>
              </a:rPr>
              <a:t>؟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Consider three different processors P1, P2, and P3 executing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same instruction set. P1 has a 3 GHz clock rate and a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CPI of 1.5. P2 has a 2.5 GHz clock rate and a CPI of 1.0. P3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has a 4.0 GHz 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  <a:cs typeface="B Nazanin" panose="00000400000000000000" pitchFamily="2" charset="-78"/>
              </a:rPr>
              <a:t>b.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If the processors each execute a program in 10 seconds,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find the number of cycles and the number of instructions.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>
                <a:cs typeface="B Nazanin" panose="00000400000000000000" pitchFamily="2" charset="-78"/>
              </a:rPr>
              <a:t>34</a:t>
            </a:fld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1019C-19DC-A24A-3740-DD8D0D00A31E}"/>
              </a:ext>
            </a:extLst>
          </p:cNvPr>
          <p:cNvSpPr txBox="1"/>
          <p:nvPr/>
        </p:nvSpPr>
        <p:spPr>
          <a:xfrm>
            <a:off x="470485" y="3708751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 err="1">
                <a:cs typeface="B Nazanin" panose="00000400000000000000" pitchFamily="2" charset="-78"/>
              </a:rPr>
              <a:t>سه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مختلف</a:t>
            </a:r>
            <a:r>
              <a:rPr lang="en-US" dirty="0">
                <a:cs typeface="B Nazanin" panose="00000400000000000000" pitchFamily="2" charset="-78"/>
              </a:rPr>
              <a:t> P1، P2 و P3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حال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اجرا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نظر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بگیریدهمان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مجموعه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P1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3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aCPI</a:t>
            </a:r>
            <a:r>
              <a:rPr lang="en-US" dirty="0">
                <a:cs typeface="B Nazanin" panose="00000400000000000000" pitchFamily="2" charset="-78"/>
              </a:rPr>
              <a:t> 1.5. P2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2.5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CPI 1.0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 P3دارای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4.0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CPI 2.2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.• ب. </a:t>
            </a:r>
            <a:r>
              <a:rPr lang="en-US" dirty="0" err="1">
                <a:cs typeface="B Nazanin" panose="00000400000000000000" pitchFamily="2" charset="-78"/>
              </a:rPr>
              <a:t>اگر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ها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هر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کدام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یک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برنامه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10 </a:t>
            </a:r>
            <a:r>
              <a:rPr lang="en-US" dirty="0" err="1">
                <a:cs typeface="B Nazanin" panose="00000400000000000000" pitchFamily="2" charset="-78"/>
              </a:rPr>
              <a:t>ثانیه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اجرا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کنند،تعداد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چرخه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ها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تعداد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ها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پیدا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کنید</a:t>
            </a:r>
            <a:r>
              <a:rPr lang="en-US" dirty="0">
                <a:cs typeface="B Nazanin" panose="00000400000000000000" pitchFamily="2" charset="-7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34565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8309184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Consider three different processors P1, P2, and P3 executing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same instruction set. P1 has a 3 GHz clock rate and a CPI of 1.5.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P2 has a 2.5 GHz clock rate and a CPI of 1.0. P3 has a 4.0 GHz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  <a:cs typeface="B Nazanin" panose="00000400000000000000" pitchFamily="2" charset="-78"/>
              </a:rPr>
              <a:t>c.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We are trying to reduce the execution time by 30% but this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leads to an increase of 20% in the CPI. What clock rate should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we have to get this time reduction?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>
                <a:cs typeface="B Nazanin" panose="00000400000000000000" pitchFamily="2" charset="-78"/>
              </a:rPr>
              <a:t>35</a:t>
            </a:fld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0E7462-1F99-9909-524D-C2C802444682}"/>
              </a:ext>
            </a:extLst>
          </p:cNvPr>
          <p:cNvSpPr txBox="1"/>
          <p:nvPr/>
        </p:nvSpPr>
        <p:spPr>
          <a:xfrm>
            <a:off x="470486" y="3642892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 err="1">
                <a:cs typeface="B Nazanin" panose="00000400000000000000" pitchFamily="2" charset="-78"/>
              </a:rPr>
              <a:t>سه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مختلف</a:t>
            </a:r>
            <a:r>
              <a:rPr lang="en-US" dirty="0">
                <a:cs typeface="B Nazanin" panose="00000400000000000000" pitchFamily="2" charset="-78"/>
              </a:rPr>
              <a:t> P1، P2 و P3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نظر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بگیریدهمان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مجموعه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P1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3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CPI 1.5 است.P2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2.5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CPI 1.0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 P3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فرکانس</a:t>
            </a:r>
            <a:r>
              <a:rPr lang="en-US" dirty="0">
                <a:cs typeface="B Nazanin" panose="00000400000000000000" pitchFamily="2" charset="-78"/>
              </a:rPr>
              <a:t> 4.0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استنرخ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ساعت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CPI 2.2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.• ج. </a:t>
            </a:r>
            <a:r>
              <a:rPr lang="en-US" dirty="0" err="1">
                <a:cs typeface="B Nazanin" panose="00000400000000000000" pitchFamily="2" charset="-78"/>
              </a:rPr>
              <a:t>ما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سعی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کنیم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زمان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اجرا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30 </a:t>
            </a:r>
            <a:r>
              <a:rPr lang="en-US" dirty="0" err="1">
                <a:cs typeface="B Nazanin" panose="00000400000000000000" pitchFamily="2" charset="-78"/>
              </a:rPr>
              <a:t>درصد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کاهش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دهیم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اما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اینمنجر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افزایش</a:t>
            </a:r>
            <a:r>
              <a:rPr lang="en-US" dirty="0">
                <a:cs typeface="B Nazanin" panose="00000400000000000000" pitchFamily="2" charset="-78"/>
              </a:rPr>
              <a:t> 20 </a:t>
            </a:r>
            <a:r>
              <a:rPr lang="en-US" dirty="0" err="1">
                <a:cs typeface="B Nazanin" panose="00000400000000000000" pitchFamily="2" charset="-78"/>
              </a:rPr>
              <a:t>درصدی</a:t>
            </a:r>
            <a:r>
              <a:rPr lang="en-US" dirty="0">
                <a:cs typeface="B Nazanin" panose="00000400000000000000" pitchFamily="2" charset="-78"/>
              </a:rPr>
              <a:t> CPI </a:t>
            </a:r>
            <a:r>
              <a:rPr lang="en-US" dirty="0" err="1">
                <a:cs typeface="B Nazanin" panose="00000400000000000000" pitchFamily="2" charset="-78"/>
              </a:rPr>
              <a:t>می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شود</a:t>
            </a:r>
            <a:r>
              <a:rPr lang="en-US" dirty="0">
                <a:cs typeface="B Nazanin" panose="00000400000000000000" pitchFamily="2" charset="-78"/>
              </a:rPr>
              <a:t>. </a:t>
            </a:r>
            <a:r>
              <a:rPr lang="en-US" dirty="0" err="1">
                <a:cs typeface="B Nazanin" panose="00000400000000000000" pitchFamily="2" charset="-78"/>
              </a:rPr>
              <a:t>چه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ساعت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بایدما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باید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این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کاهش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زمان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دریافت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کنیم</a:t>
            </a:r>
            <a:r>
              <a:rPr lang="en-US" dirty="0">
                <a:cs typeface="B Nazanin" panose="00000400000000000000" pitchFamily="2" charset="-78"/>
              </a:rPr>
              <a:t>؟</a:t>
            </a:r>
          </a:p>
        </p:txBody>
      </p:sp>
    </p:spTree>
    <p:extLst>
      <p:ext uri="{BB962C8B-B14F-4D97-AF65-F5344CB8AC3E}">
        <p14:creationId xmlns:p14="http://schemas.microsoft.com/office/powerpoint/2010/main" val="42722769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Using a table similar to that shown in Slide 40, calculate 14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divided by 3 using the hardware described in Slide 39. You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should show the contents of each register on each step.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Assume A and B are unsigned 4-bit integers.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01C1E2-C6DE-FB61-B4E0-B3B168CD3C30}"/>
              </a:ext>
            </a:extLst>
          </p:cNvPr>
          <p:cNvSpPr txBox="1"/>
          <p:nvPr/>
        </p:nvSpPr>
        <p:spPr>
          <a:xfrm>
            <a:off x="930728" y="3181227"/>
            <a:ext cx="774278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/>
              <a:t>• </a:t>
            </a:r>
            <a:r>
              <a:rPr lang="en-US" dirty="0" err="1"/>
              <a:t>با</a:t>
            </a:r>
            <a:r>
              <a:rPr lang="en-US" dirty="0"/>
              <a:t> </a:t>
            </a:r>
            <a:r>
              <a:rPr lang="en-US" dirty="0" err="1"/>
              <a:t>استفاده</a:t>
            </a:r>
            <a:r>
              <a:rPr lang="en-US" dirty="0"/>
              <a:t> </a:t>
            </a:r>
            <a:r>
              <a:rPr lang="en-US" dirty="0" err="1"/>
              <a:t>از</a:t>
            </a:r>
            <a:r>
              <a:rPr lang="en-US" dirty="0"/>
              <a:t> </a:t>
            </a:r>
            <a:r>
              <a:rPr lang="en-US" dirty="0" err="1"/>
              <a:t>جدولی</a:t>
            </a:r>
            <a:r>
              <a:rPr lang="en-US" dirty="0"/>
              <a:t> </a:t>
            </a:r>
            <a:r>
              <a:rPr lang="en-US" dirty="0" err="1"/>
              <a:t>مشابه</a:t>
            </a:r>
            <a:r>
              <a:rPr lang="en-US" dirty="0"/>
              <a:t> </a:t>
            </a:r>
            <a:r>
              <a:rPr lang="en-US" dirty="0" err="1"/>
              <a:t>آنچه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اسلاید</a:t>
            </a:r>
            <a:r>
              <a:rPr lang="en-US" dirty="0"/>
              <a:t> 40 </a:t>
            </a:r>
            <a:r>
              <a:rPr lang="en-US" dirty="0" err="1"/>
              <a:t>نشان</a:t>
            </a:r>
            <a:r>
              <a:rPr lang="en-US" dirty="0"/>
              <a:t> </a:t>
            </a:r>
            <a:r>
              <a:rPr lang="en-US" dirty="0" err="1"/>
              <a:t>داده</a:t>
            </a:r>
            <a:r>
              <a:rPr lang="en-US" dirty="0"/>
              <a:t> </a:t>
            </a:r>
            <a:r>
              <a:rPr lang="en-US" dirty="0" err="1"/>
              <a:t>شده</a:t>
            </a:r>
            <a:r>
              <a:rPr lang="en-US" dirty="0"/>
              <a:t> </a:t>
            </a:r>
            <a:r>
              <a:rPr lang="en-US" dirty="0" err="1"/>
              <a:t>است</a:t>
            </a:r>
            <a:r>
              <a:rPr lang="en-US" dirty="0"/>
              <a:t>، 14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محاسبه</a:t>
            </a:r>
            <a:r>
              <a:rPr lang="en-US" dirty="0"/>
              <a:t> </a:t>
            </a:r>
            <a:r>
              <a:rPr lang="en-US" dirty="0" err="1"/>
              <a:t>کنیدتقسیم</a:t>
            </a:r>
            <a:r>
              <a:rPr lang="en-US" dirty="0"/>
              <a:t> </a:t>
            </a:r>
            <a:r>
              <a:rPr lang="en-US" dirty="0" err="1"/>
              <a:t>بر</a:t>
            </a:r>
            <a:r>
              <a:rPr lang="en-US" dirty="0"/>
              <a:t> 3 </a:t>
            </a:r>
            <a:r>
              <a:rPr lang="en-US" dirty="0" err="1"/>
              <a:t>با</a:t>
            </a:r>
            <a:r>
              <a:rPr lang="en-US" dirty="0"/>
              <a:t> </a:t>
            </a:r>
            <a:r>
              <a:rPr lang="en-US" dirty="0" err="1"/>
              <a:t>استفاده</a:t>
            </a:r>
            <a:r>
              <a:rPr lang="en-US" dirty="0"/>
              <a:t> </a:t>
            </a:r>
            <a:r>
              <a:rPr lang="en-US" dirty="0" err="1"/>
              <a:t>از</a:t>
            </a:r>
            <a:r>
              <a:rPr lang="en-US" dirty="0"/>
              <a:t> </a:t>
            </a:r>
            <a:r>
              <a:rPr lang="en-US" dirty="0" err="1"/>
              <a:t>سخت</a:t>
            </a:r>
            <a:r>
              <a:rPr lang="en-US" dirty="0"/>
              <a:t> </a:t>
            </a:r>
            <a:r>
              <a:rPr lang="en-US" dirty="0" err="1"/>
              <a:t>افزار</a:t>
            </a:r>
            <a:r>
              <a:rPr lang="en-US" dirty="0"/>
              <a:t> </a:t>
            </a:r>
            <a:r>
              <a:rPr lang="en-US" dirty="0" err="1"/>
              <a:t>شرح</a:t>
            </a:r>
            <a:r>
              <a:rPr lang="en-US" dirty="0"/>
              <a:t> </a:t>
            </a:r>
            <a:r>
              <a:rPr lang="en-US" dirty="0" err="1"/>
              <a:t>داده</a:t>
            </a:r>
            <a:r>
              <a:rPr lang="en-US" dirty="0"/>
              <a:t> </a:t>
            </a:r>
            <a:r>
              <a:rPr lang="en-US" dirty="0" err="1"/>
              <a:t>شده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اسلاید</a:t>
            </a:r>
            <a:r>
              <a:rPr lang="en-US" dirty="0"/>
              <a:t> 39. </a:t>
            </a:r>
            <a:r>
              <a:rPr lang="en-US" dirty="0" err="1"/>
              <a:t>شماباید</a:t>
            </a:r>
            <a:r>
              <a:rPr lang="en-US" dirty="0"/>
              <a:t> </a:t>
            </a:r>
            <a:r>
              <a:rPr lang="en-US" dirty="0" err="1"/>
              <a:t>محتویات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ثبت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مرحله</a:t>
            </a:r>
            <a:r>
              <a:rPr lang="en-US" dirty="0"/>
              <a:t> </a:t>
            </a:r>
            <a:r>
              <a:rPr lang="en-US" dirty="0" err="1"/>
              <a:t>نشان</a:t>
            </a:r>
            <a:r>
              <a:rPr lang="en-US" dirty="0"/>
              <a:t> </a:t>
            </a:r>
            <a:r>
              <a:rPr lang="en-US" dirty="0" err="1"/>
              <a:t>دهد.فرض</a:t>
            </a:r>
            <a:r>
              <a:rPr lang="en-US" dirty="0"/>
              <a:t> </a:t>
            </a:r>
            <a:r>
              <a:rPr lang="en-US" dirty="0" err="1"/>
              <a:t>کنید</a:t>
            </a:r>
            <a:r>
              <a:rPr lang="en-US" dirty="0"/>
              <a:t> A و B </a:t>
            </a:r>
            <a:r>
              <a:rPr lang="en-US" dirty="0" err="1"/>
              <a:t>اعداد</a:t>
            </a:r>
            <a:r>
              <a:rPr lang="en-US" dirty="0"/>
              <a:t> </a:t>
            </a:r>
            <a:r>
              <a:rPr lang="en-US" dirty="0" err="1"/>
              <a:t>صحیح</a:t>
            </a:r>
            <a:r>
              <a:rPr lang="en-US" dirty="0"/>
              <a:t> 4 </a:t>
            </a:r>
            <a:r>
              <a:rPr lang="en-US" dirty="0" err="1"/>
              <a:t>بیتی</a:t>
            </a:r>
            <a:r>
              <a:rPr lang="en-US" dirty="0"/>
              <a:t> </a:t>
            </a:r>
            <a:r>
              <a:rPr lang="en-US" dirty="0" err="1"/>
              <a:t>بدون</a:t>
            </a:r>
            <a:r>
              <a:rPr lang="en-US" dirty="0"/>
              <a:t> </a:t>
            </a:r>
            <a:r>
              <a:rPr lang="en-US" dirty="0" err="1"/>
              <a:t>علامت</a:t>
            </a:r>
            <a:r>
              <a:rPr lang="en-US" dirty="0"/>
              <a:t> </a:t>
            </a:r>
            <a:r>
              <a:rPr lang="en-US" dirty="0" err="1"/>
              <a:t>هستند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59496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multiplying the numbers 0.5 and 0.4375, using the steps in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Slide 55. In binary, the task is multiplying 1.000 x 2-1 by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1.110 x 2-2.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D10D9A-B283-17F2-8947-E8F3EE9D4A69}"/>
              </a:ext>
            </a:extLst>
          </p:cNvPr>
          <p:cNvSpPr txBox="1"/>
          <p:nvPr/>
        </p:nvSpPr>
        <p:spPr>
          <a:xfrm>
            <a:off x="839755" y="3072594"/>
            <a:ext cx="78337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اعداد 0.5 و 0.4375 با استفاده از مراحل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in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اسلاید 55. در باینری، کار 1.000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در 1.110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2-2.</a:t>
            </a:r>
          </a:p>
        </p:txBody>
      </p:sp>
    </p:spTree>
    <p:extLst>
      <p:ext uri="{BB962C8B-B14F-4D97-AF65-F5344CB8AC3E}">
        <p14:creationId xmlns:p14="http://schemas.microsoft.com/office/powerpoint/2010/main" val="1457804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multiplying the numbers 0.5 and 0.4375, using the steps in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Slide 55. In binary, the task is multiplying 1.000 x 2-1 by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1.110 x 2-2.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2060"/>
                </a:solidFill>
                <a:latin typeface="GillSansMT"/>
              </a:rPr>
              <a:t>Step 1. Adding the exponents without bias: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2060"/>
                </a:solidFill>
                <a:latin typeface="GillSansMT"/>
              </a:rPr>
              <a:t>-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1+(-2)= - 3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FB6CD7-AB54-4664-9F12-8FA666FEE1AE}"/>
              </a:ext>
            </a:extLst>
          </p:cNvPr>
          <p:cNvSpPr txBox="1"/>
          <p:nvPr/>
        </p:nvSpPr>
        <p:spPr>
          <a:xfrm>
            <a:off x="1069067" y="3395760"/>
            <a:ext cx="76044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اعداد 0.5 و 0.4375 با استفاده از مراحل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in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اسلاید 55. در باینری، کار 1.000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در 1.110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2-2. 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مرحله 1. افزودن توان ها بدون تعصب: -1+(-2)= - 3</a:t>
            </a:r>
          </a:p>
        </p:txBody>
      </p:sp>
    </p:spTree>
    <p:extLst>
      <p:ext uri="{BB962C8B-B14F-4D97-AF65-F5344CB8AC3E}">
        <p14:creationId xmlns:p14="http://schemas.microsoft.com/office/powerpoint/2010/main" val="346421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DEFINE PERFORMANCE IN TERMS OF</a:t>
            </a:r>
          </a:p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SPEED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تعریف عملکرد کامپیوتر بر اساس سرعت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287624"/>
            <a:ext cx="0" cy="511317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2105596"/>
            <a:ext cx="457199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cs typeface="B Nazanin" panose="00000400000000000000" pitchFamily="2" charset="-78"/>
              </a:rPr>
              <a:t>• You could define the fastest plane as</a:t>
            </a:r>
          </a:p>
          <a:p>
            <a:pPr algn="l"/>
            <a:r>
              <a:rPr lang="en-US" sz="2000" dirty="0">
                <a:cs typeface="B Nazanin" panose="00000400000000000000" pitchFamily="2" charset="-78"/>
              </a:rPr>
              <a:t>– One with the highest speed taking one passenger</a:t>
            </a:r>
          </a:p>
          <a:p>
            <a:pPr algn="l"/>
            <a:r>
              <a:rPr lang="en-US" sz="2000" dirty="0">
                <a:cs typeface="B Nazanin" panose="00000400000000000000" pitchFamily="2" charset="-78"/>
              </a:rPr>
              <a:t>– Transporting 450 passengers from one point to another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000" dirty="0">
                <a:cs typeface="B Nazanin" panose="00000400000000000000" pitchFamily="2" charset="-78"/>
              </a:rPr>
              <a:t>عملکرد را بر حسب تعریف سرعت تعریف می کنیم.</a:t>
            </a:r>
          </a:p>
          <a:p>
            <a:pPr algn="r" rtl="1"/>
            <a:r>
              <a:rPr lang="fa-IR" sz="2000" dirty="0">
                <a:cs typeface="B Nazanin" panose="00000400000000000000" pitchFamily="2" charset="-78"/>
              </a:rPr>
              <a:t>می توانید سریع ترین هواپیما را به این صورت تعریف کنید</a:t>
            </a:r>
          </a:p>
          <a:p>
            <a:pPr algn="r" rtl="1"/>
            <a:r>
              <a:rPr lang="fa-IR" sz="2000" dirty="0">
                <a:cs typeface="B Nazanin" panose="00000400000000000000" pitchFamily="2" charset="-78"/>
              </a:rPr>
              <a:t>- یکی با بالاترین سرعت و یک مسافر</a:t>
            </a:r>
          </a:p>
          <a:p>
            <a:pPr algn="r" rtl="1"/>
            <a:r>
              <a:rPr lang="fa-IR" sz="2000" dirty="0">
                <a:cs typeface="B Nazanin" panose="00000400000000000000" pitchFamily="2" charset="-78"/>
              </a:rPr>
              <a:t>جابجایی – 450 مسافر از نقطه ای به نقطه دیگر</a:t>
            </a:r>
            <a:endParaRPr lang="en-US" altLang="en-US" sz="20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08206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COMPUTER PERFORMANCE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عملکرد کامپیوتر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051202"/>
            <a:ext cx="457199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cs typeface="B Nazanin" panose="00000400000000000000" pitchFamily="2" charset="-78"/>
              </a:rPr>
              <a:t>• Response Time (latency)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How long does it take for my job to run?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How long does it take to execute a job?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Throughput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How many jobs can the machine run at once?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What is the average execution rate?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How much work is getting done?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If we upgrade a machine with a new processor what do we increase?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If we add a new machine to the lab what do we increase?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Decreasing response time almost always improves throughput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Increasing throughput could also improve response time since it would reduce the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waiting time in the queue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To improve performance, we want to minimize response time or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execution 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81830"/>
            <a:ext cx="457200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زمان پاسخ (تاخیر)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چقدر طول می کشد تا کار من اجرا شود؟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اجرای یک کار چقدر طول می کشد؟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توان عملیاتی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دستگاه چند کار را می تواند همزمان اجرا کند؟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میانگین میزان اجرا چقدر است؟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چقدر کار در حال انجام است؟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اگر ماشینی را با پردازنده جدید ارتقا دهیم چه چیزی را افزایش می دهیم؟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اگر یک ماشین جدید به آزمایشگاه اضافه کنیم چه چیزی را افزایش می دهیم؟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کاهش زمان پاسخ تقریبا همیشه باعث بهبود توان عملیاتی می شود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افزایش توان عملیاتی همچنین می تواند زمان پاسخگویی را بهبود بخشد زیرا باعث کاهش می شود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انتظار در صف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برای بهبود عملکرد، می خواهیم زمان پاسخگویی یا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اجرا</a:t>
            </a:r>
            <a:endParaRPr lang="en-US" alt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15024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EXECUTION TIME</a:t>
            </a:r>
            <a:endParaRPr lang="fa-IR" sz="1800" b="0" i="0" u="none" strike="noStrike" baseline="0" dirty="0"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زمان اجرا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1181830"/>
            <a:ext cx="424776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Elapsed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counts everything </a:t>
            </a:r>
            <a:r>
              <a:rPr lang="en-US" sz="1800" b="0" i="1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,Italic"/>
                <a:cs typeface="B Nazanin" panose="00000400000000000000" pitchFamily="2" charset="-78"/>
              </a:rPr>
              <a:t>(disk and memory accesses, I/O , etc.)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a useful number, but often not good for comparison purposes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CPU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Is the time CPU spends computing for this task and doesn't count I/O or time spent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running other programs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can be broken up into system CPU time, and user CPU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system CPU time: CPU time spent in OS performing tasks on behalf of the program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user CPU time : CPU time spent executing the lines of code that are "in" our program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Our focus: user CPU time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81830"/>
            <a:ext cx="45720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زمان سپری شده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همه چیز را می شمارد )دسترس ی به دیسک و حافظه، </a:t>
            </a:r>
            <a:r>
              <a:rPr lang="en-US" dirty="0">
                <a:cs typeface="B Nazanin" panose="00000400000000000000" pitchFamily="2" charset="-78"/>
              </a:rPr>
              <a:t>I/ O </a:t>
            </a:r>
            <a:r>
              <a:rPr lang="fa-IR" dirty="0">
                <a:cs typeface="B Nazanin" panose="00000400000000000000" pitchFamily="2" charset="-78"/>
              </a:rPr>
              <a:t>و غیره(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 عدد مفید است، اما اغلب برای مقاصد مقایسه خوب نیست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</a:t>
            </a:r>
            <a:r>
              <a:rPr lang="en-US" dirty="0">
                <a:cs typeface="B Nazanin" panose="00000400000000000000" pitchFamily="2" charset="-78"/>
              </a:rPr>
              <a:t>CPU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آیا زمانی که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صرف محاسبات برای این کار می کند و ورودی/خروجی یا زمان صرف شده برای اجرای برنامه های دیگر را محاسبه نمی کند؟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را می توان به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سیستم و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کاربر سیستم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تقسیم کرد: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صرف شده در سیستم عامل برای انجام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وظایف از طرف برنامه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کاربر: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صرف اجرای خطوط کدی که "در" برنامه ما هستند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تمرکز ما: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کاربر</a:t>
            </a:r>
            <a:endParaRPr lang="en-US" alt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73119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1178548"/>
            <a:ext cx="4571995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Our favorite program runs in 10 seconds on computer A,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has a 4 GHz. clock. We are trying to help a computer designer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build a new machine B, that will run this program in 6 seconds.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designer can use new (or perhaps more expensive)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technology to substantially increase the clock rate, but has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informed us that this increase will affect the rest of the CPU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design, causing machine B to require 1.2 times as many clock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cycles as machine A for the same program. What clock rate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should we tell the designer to target?"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برنامه مورد علاقه ما در 10 ثانیه روی کامپیوتر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اجرا می شود که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دارای فرکانس 4 گیگاهرتز ساعت. ما سعی می کنیم به یک طراح کامپیوتر کمک کنیم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 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جدید بسازید که این برنامه را در 6 ثانیه اجرا می کند.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طراح می تواند از جدید (یا شاید گران تر) استفاده کند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فن آوری به طور قابل توجهی افزایش نرخ ساعت، اما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به ما اطلاع داد که این افزایش بر بقیه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تاثیر خواهد گذاشت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طراحی، باعث می شود 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به 1.2 برابر بیشتر ساعت نیاز داشته باشد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چرخه به عنوان ماشین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برای همان برنامه. چه نرخ ساعت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را باید به طراح بگوییم که هدف قرار دهد؟"</a:t>
            </a:r>
          </a:p>
        </p:txBody>
      </p:sp>
    </p:spTree>
    <p:extLst>
      <p:ext uri="{BB962C8B-B14F-4D97-AF65-F5344CB8AC3E}">
        <p14:creationId xmlns:p14="http://schemas.microsoft.com/office/powerpoint/2010/main" val="1290810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Answer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178548"/>
            <a:ext cx="45719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  <a:cs typeface="B Nazanin" panose="00000400000000000000" pitchFamily="2" charset="-78"/>
              </a:rPr>
              <a:t>Number of clocks in current design: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10*4*10^9= 40*10^9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  <a:cs typeface="B Nazanin" panose="00000400000000000000" pitchFamily="2" charset="-78"/>
              </a:rPr>
              <a:t>Number of clocks in new design: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40*10^9*1.2=48*10^9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  <a:cs typeface="B Nazanin" panose="00000400000000000000" pitchFamily="2" charset="-78"/>
              </a:rPr>
              <a:t>Required clock rate for desired time: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48*10^9/6=8*10^9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8 GHz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تعداد ساعت در طرح فعلی: 10*4*10^9= 40*10^9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تعداد ساعت در طرح جدید: 40*10^9*1.2=48*10^9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نرخ کلاک مورد نیاز برای زمان مورد نظر: 48*10^9/6=8*10^9 8 گیگاهرتز</a:t>
            </a:r>
          </a:p>
        </p:txBody>
      </p:sp>
    </p:spTree>
    <p:extLst>
      <p:ext uri="{BB962C8B-B14F-4D97-AF65-F5344CB8AC3E}">
        <p14:creationId xmlns:p14="http://schemas.microsoft.com/office/powerpoint/2010/main" val="3461265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CLOCK CYCLE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سیکل کلاک (چرخه زمانی)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2540818"/>
            <a:ext cx="457199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Length of Clock period: Time for a complete clock cycle.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Ex: 250 ns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rate: is the inverse of the clock period. Ex: 4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Ghz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2540818"/>
            <a:ext cx="45720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طول دوره ساعت: زمان برای یک چرخه کامل ساعت.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مثال: 250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ns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نرخ ساعت: معکوس دوره ساعت است.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مثال: 4 گیگاهرتز</a:t>
            </a:r>
            <a:endParaRPr lang="en-US" alt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33986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411</TotalTime>
  <Words>4934</Words>
  <Application>Microsoft Office PowerPoint</Application>
  <PresentationFormat>On-screen Show (4:3)</PresentationFormat>
  <Paragraphs>500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Arial</vt:lpstr>
      <vt:lpstr>ArialMT</vt:lpstr>
      <vt:lpstr>Calibri</vt:lpstr>
      <vt:lpstr>Corbel</vt:lpstr>
      <vt:lpstr>Garamond</vt:lpstr>
      <vt:lpstr>GillSansMT</vt:lpstr>
      <vt:lpstr>GillSansMT,Bold</vt:lpstr>
      <vt:lpstr>GillSansMT,Italic</vt:lpstr>
      <vt:lpstr>Impact</vt:lpstr>
      <vt:lpstr>Roboto</vt:lpstr>
      <vt:lpstr>SakkalMajalla</vt:lpstr>
      <vt:lpstr>Times New Roman</vt:lpstr>
      <vt:lpstr>Office Theme</vt:lpstr>
      <vt:lpstr>Performance عملکرد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CPU execution time زمان اجرای CPU</vt:lpstr>
      <vt:lpstr>PowerPoint Presentation</vt:lpstr>
      <vt:lpstr>Answer جواب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 ‘89</vt:lpstr>
      <vt:lpstr>SPEC CPU2000</vt:lpstr>
      <vt:lpstr>SPEC CPU2000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farzin</dc:creator>
  <cp:lastModifiedBy>farzin</cp:lastModifiedBy>
  <cp:revision>19</cp:revision>
  <dcterms:created xsi:type="dcterms:W3CDTF">2023-05-22T16:08:56Z</dcterms:created>
  <dcterms:modified xsi:type="dcterms:W3CDTF">2023-06-27T07:27:12Z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